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28" r:id="rId1"/>
  </p:sldMasterIdLst>
  <p:notesMasterIdLst>
    <p:notesMasterId r:id="rId53"/>
  </p:notesMasterIdLst>
  <p:handoutMasterIdLst>
    <p:handoutMasterId r:id="rId54"/>
  </p:handoutMasterIdLst>
  <p:sldIdLst>
    <p:sldId id="556" r:id="rId2"/>
    <p:sldId id="686" r:id="rId3"/>
    <p:sldId id="708" r:id="rId4"/>
    <p:sldId id="737" r:id="rId5"/>
    <p:sldId id="709" r:id="rId6"/>
    <p:sldId id="687" r:id="rId7"/>
    <p:sldId id="689" r:id="rId8"/>
    <p:sldId id="694" r:id="rId9"/>
    <p:sldId id="698" r:id="rId10"/>
    <p:sldId id="690" r:id="rId11"/>
    <p:sldId id="693" r:id="rId12"/>
    <p:sldId id="691" r:id="rId13"/>
    <p:sldId id="699" r:id="rId14"/>
    <p:sldId id="700" r:id="rId15"/>
    <p:sldId id="739" r:id="rId16"/>
    <p:sldId id="738" r:id="rId17"/>
    <p:sldId id="706" r:id="rId18"/>
    <p:sldId id="707" r:id="rId19"/>
    <p:sldId id="682" r:id="rId20"/>
    <p:sldId id="695" r:id="rId21"/>
    <p:sldId id="696" r:id="rId22"/>
    <p:sldId id="697" r:id="rId23"/>
    <p:sldId id="727" r:id="rId24"/>
    <p:sldId id="679" r:id="rId25"/>
    <p:sldId id="677" r:id="rId26"/>
    <p:sldId id="717" r:id="rId27"/>
    <p:sldId id="716" r:id="rId28"/>
    <p:sldId id="718" r:id="rId29"/>
    <p:sldId id="719" r:id="rId30"/>
    <p:sldId id="728" r:id="rId31"/>
    <p:sldId id="703" r:id="rId32"/>
    <p:sldId id="722" r:id="rId33"/>
    <p:sldId id="704" r:id="rId34"/>
    <p:sldId id="729" r:id="rId35"/>
    <p:sldId id="711" r:id="rId36"/>
    <p:sldId id="720" r:id="rId37"/>
    <p:sldId id="723" r:id="rId38"/>
    <p:sldId id="712" r:id="rId39"/>
    <p:sldId id="740" r:id="rId40"/>
    <p:sldId id="726" r:id="rId41"/>
    <p:sldId id="713" r:id="rId42"/>
    <p:sldId id="724" r:id="rId43"/>
    <p:sldId id="725" r:id="rId44"/>
    <p:sldId id="730" r:id="rId45"/>
    <p:sldId id="731" r:id="rId46"/>
    <p:sldId id="732" r:id="rId47"/>
    <p:sldId id="714" r:id="rId48"/>
    <p:sldId id="715" r:id="rId49"/>
    <p:sldId id="733" r:id="rId50"/>
    <p:sldId id="734" r:id="rId51"/>
    <p:sldId id="736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CD7"/>
    <a:srgbClr val="996633"/>
    <a:srgbClr val="FDFDAB"/>
    <a:srgbClr val="FBF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9788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BAE4-9A05-4044-85C6-D58AC0DE7577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E386-86D7-4953-A0AA-15BD81EC7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53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2ECD7-1E87-4548-A24D-EB810F7A1250}" type="datetimeFigureOut">
              <a:rPr lang="en-US" smtClean="0"/>
              <a:t>9/7/2017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8E640-1639-4752-9DA2-183F5BD15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0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9D8BD-0555-4674-BB36-84CC1230878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46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7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3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0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3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CE34-C613-48B7-A5B2-575BD4C8F1B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1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3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3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4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6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1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1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8E640-1639-4752-9DA2-183F5BD15C3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1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7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6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6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6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4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5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8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indent="-274320">
              <a:buClr>
                <a:srgbClr val="AD2E27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9968907B-3CF8-4AF7-8DF6-3B9B79DD13AC}" type="datetimeFigureOut">
              <a:rPr lang="en-US">
                <a:solidFill>
                  <a:srgbClr val="795339"/>
                </a:solidFill>
              </a:rPr>
              <a:pPr/>
              <a:t>9/7/2017</a:t>
            </a:fld>
            <a:endParaRPr dirty="0">
              <a:solidFill>
                <a:srgbClr val="795339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dirty="0">
              <a:solidFill>
                <a:srgbClr val="795339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9EAD692-9425-49B4-A9D3-80264047AE6C}" type="slidenum">
              <a:rPr>
                <a:solidFill>
                  <a:srgbClr val="795339"/>
                </a:solidFill>
              </a:rPr>
              <a:pPr/>
              <a:t>‹#›</a:t>
            </a:fld>
            <a:endParaRPr dirty="0">
              <a:solidFill>
                <a:srgbClr val="795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tech_team/IWMM_data_sharing_use_policy_v6_9dec2015.docx" TargetMode="External"/><Relationship Id="rId2" Type="http://schemas.openxmlformats.org/officeDocument/2006/relationships/hyperlink" Target="http://www.avianknowledge.net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iwmmprogram.org/contacts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476250"/>
            <a:ext cx="8153400" cy="1732684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</a:rPr>
              <a:t>Integrated Waterbird Management </a:t>
            </a:r>
            <a:r>
              <a:rPr lang="en-US" sz="4000" i="1" dirty="0" smtClean="0">
                <a:solidFill>
                  <a:schemeClr val="tx1"/>
                </a:solidFill>
              </a:rPr>
              <a:t>&amp; </a:t>
            </a:r>
            <a:r>
              <a:rPr lang="en-US" sz="4000" b="1" i="1" dirty="0" smtClean="0">
                <a:solidFill>
                  <a:schemeClr val="tx1"/>
                </a:solidFill>
              </a:rPr>
              <a:t>Monitoring (IWMM)</a:t>
            </a:r>
            <a:r>
              <a:rPr lang="en-US" sz="3600" dirty="0" smtClean="0">
                <a:solidFill>
                  <a:schemeClr val="tx1"/>
                </a:solidFill>
              </a:rPr>
              <a:t>	</a:t>
            </a:r>
            <a:r>
              <a:rPr lang="en-US" sz="3600" b="1" i="1" dirty="0" smtClean="0">
                <a:solidFill>
                  <a:schemeClr val="tx1"/>
                </a:solidFill>
              </a:rPr>
              <a:t>     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10" name="Picture 9" descr="SleepingShorebirds2-7164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682" y="4554778"/>
            <a:ext cx="2753662" cy="1381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E4C46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blue wing tea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305" y="3007301"/>
            <a:ext cx="2261335" cy="1663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E4C463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MyLumixPictures 02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328" y="3899064"/>
            <a:ext cx="1876302" cy="2501736"/>
          </a:xfrm>
          <a:prstGeom prst="rect">
            <a:avLst/>
          </a:prstGeom>
          <a:ln w="19050">
            <a:solidFill>
              <a:srgbClr val="E4C4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" y="236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2F2B20"/>
                </a:solidFill>
                <a:latin typeface="Calibri"/>
              </a:rPr>
              <a:t>Documentation for IWMM Online </a:t>
            </a:r>
            <a:r>
              <a:rPr lang="en-US" sz="2800" b="1" i="1" dirty="0">
                <a:solidFill>
                  <a:srgbClr val="2F2B20"/>
                </a:solidFill>
                <a:latin typeface="Calibri"/>
              </a:rPr>
              <a:t>D</a:t>
            </a:r>
            <a:r>
              <a:rPr lang="en-US" sz="2800" b="1" i="1" dirty="0" smtClean="0">
                <a:solidFill>
                  <a:srgbClr val="2F2B20"/>
                </a:solidFill>
                <a:latin typeface="Calibri"/>
              </a:rPr>
              <a:t>atabase – Part 2: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19800" y="6245225"/>
            <a:ext cx="2743200" cy="47625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795339"/>
                </a:solidFill>
              </a:rPr>
              <a:t>January, 2017</a:t>
            </a:r>
            <a:endParaRPr lang="en-US" sz="2400" b="1" dirty="0">
              <a:solidFill>
                <a:srgbClr val="79533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2766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IWMM Download &amp; Reporting Features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5406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9323" r="49511" b="30996"/>
          <a:stretch/>
        </p:blipFill>
        <p:spPr bwMode="auto">
          <a:xfrm>
            <a:off x="228600" y="533400"/>
            <a:ext cx="6096000" cy="41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81000" y="4800600"/>
            <a:ext cx="952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Select Project from dropdown list: </a:t>
            </a:r>
            <a:r>
              <a:rPr lang="en-US" sz="2000" dirty="0" smtClean="0"/>
              <a:t>“MATTAMUSKEETNWR”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change project selected here at any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download data for all associated project locations (units), click “All Locations”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specific units, select one or more units from unit dropdown list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533400" y="2971800"/>
            <a:ext cx="12954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All Data </a:t>
            </a:r>
            <a:r>
              <a:rPr lang="en-US" sz="2800" b="1" dirty="0"/>
              <a:t>T</a:t>
            </a:r>
            <a:r>
              <a:rPr lang="en-US" sz="2800" b="1" dirty="0" smtClean="0"/>
              <a:t>ypes – can filter by Project &amp; Location (Unit):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1676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Project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Unit List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71800" y="1959428"/>
            <a:ext cx="3657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81600" y="2743200"/>
            <a:ext cx="1447800" cy="696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6576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Choose “All Dates” to download all observations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Choose “Date  Range” and select from calendar to download observations collected over specific time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4" t="7738" r="6854" b="34525"/>
          <a:stretch/>
        </p:blipFill>
        <p:spPr bwMode="auto">
          <a:xfrm>
            <a:off x="152400" y="990600"/>
            <a:ext cx="640525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 t="7887" r="17696" b="35169"/>
          <a:stretch/>
        </p:blipFill>
        <p:spPr bwMode="auto">
          <a:xfrm>
            <a:off x="4397829" y="1295400"/>
            <a:ext cx="3077028" cy="2928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All Data Types – can filter by Date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22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6" t="8532" r="7746" b="23181"/>
          <a:stretch/>
        </p:blipFill>
        <p:spPr bwMode="auto">
          <a:xfrm>
            <a:off x="914400" y="1106507"/>
            <a:ext cx="7162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5814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“All Protocols” for data </a:t>
            </a:r>
            <a:r>
              <a:rPr lang="en-US" sz="2400" dirty="0"/>
              <a:t>collected under all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Choose “Specific Protocols”  and select from dropdown list for data collected under specific protocol(s)</a:t>
            </a:r>
          </a:p>
        </p:txBody>
      </p:sp>
      <p:sp>
        <p:nvSpPr>
          <p:cNvPr id="4" name="Oval 3"/>
          <p:cNvSpPr/>
          <p:nvPr/>
        </p:nvSpPr>
        <p:spPr>
          <a:xfrm>
            <a:off x="3429000" y="2438400"/>
            <a:ext cx="15240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152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Bird Survey Data – </a:t>
            </a:r>
          </a:p>
          <a:p>
            <a:pPr algn="ctr"/>
            <a:r>
              <a:rPr lang="en-US" sz="2800" b="1" dirty="0" smtClean="0"/>
              <a:t>can also filter by Protocol: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40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31349" r="50917" b="11905"/>
          <a:stretch/>
        </p:blipFill>
        <p:spPr bwMode="auto">
          <a:xfrm>
            <a:off x="304800" y="1295400"/>
            <a:ext cx="7772400" cy="41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99" y="76200"/>
            <a:ext cx="891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Bird Survey Data – </a:t>
            </a:r>
          </a:p>
          <a:p>
            <a:pPr algn="ctr"/>
            <a:r>
              <a:rPr lang="en-US" sz="2800" b="1" dirty="0" smtClean="0"/>
              <a:t>can also filter by Species Observed: 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199" y="5679442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all species, select “All Species”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u="sng" dirty="0" smtClean="0"/>
              <a:t>&gt;</a:t>
            </a:r>
            <a:r>
              <a:rPr lang="en-US" sz="2400" dirty="0" smtClean="0"/>
              <a:t> 1 specific species, select species from drop down list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133600" y="1371600"/>
            <a:ext cx="29718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99" y="76200"/>
            <a:ext cx="8915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Bird Survey Data – </a:t>
            </a:r>
          </a:p>
          <a:p>
            <a:pPr algn="ctr"/>
            <a:r>
              <a:rPr lang="en-US" sz="2800" b="1" dirty="0" smtClean="0"/>
              <a:t>can also filter by Species Observed / Guilds 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32341" r="50583" b="9524"/>
          <a:stretch/>
        </p:blipFill>
        <p:spPr bwMode="auto">
          <a:xfrm>
            <a:off x="152400" y="1295400"/>
            <a:ext cx="6553200" cy="42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24000" y="1295400"/>
            <a:ext cx="25908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199" y="5679442"/>
            <a:ext cx="891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a specific guild, select “Specific Guilds”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Within </a:t>
            </a:r>
            <a:r>
              <a:rPr lang="en-US" sz="2400" dirty="0"/>
              <a:t>the guild y</a:t>
            </a:r>
            <a:r>
              <a:rPr lang="en-US" sz="2400" dirty="0" smtClean="0"/>
              <a:t>ou can also filter by 1 or more species by selecting from the dropdown list for the guild selected.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79775" y="1905000"/>
            <a:ext cx="2285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Guild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Dropdown list for guild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2203341"/>
            <a:ext cx="345077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62600" y="2971800"/>
            <a:ext cx="131717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257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Contains </a:t>
            </a:r>
            <a:r>
              <a:rPr lang="en-US" sz="2400" b="1" dirty="0" smtClean="0"/>
              <a:t>bird survey </a:t>
            </a:r>
            <a:r>
              <a:rPr lang="en-US" sz="2400" dirty="0" smtClean="0"/>
              <a:t>and </a:t>
            </a:r>
            <a:r>
              <a:rPr lang="en-US" sz="2400" b="1" dirty="0" smtClean="0"/>
              <a:t>unit condition </a:t>
            </a:r>
            <a:r>
              <a:rPr lang="en-US" sz="2400" dirty="0" smtClean="0"/>
              <a:t>data for terms specified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both </a:t>
            </a:r>
            <a:r>
              <a:rPr lang="en-US" sz="2400" b="1" dirty="0" smtClean="0"/>
              <a:t>legacy data </a:t>
            </a:r>
            <a:r>
              <a:rPr lang="en-US" sz="2400" dirty="0" smtClean="0"/>
              <a:t>and data collected under </a:t>
            </a:r>
            <a:r>
              <a:rPr lang="en-US" sz="2400" b="1" dirty="0" smtClean="0"/>
              <a:t>current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76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Bird Survey Download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81740" r="78287" b="9524"/>
          <a:stretch/>
        </p:blipFill>
        <p:spPr bwMode="auto">
          <a:xfrm>
            <a:off x="7162799" y="85344"/>
            <a:ext cx="1600201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76200" y="762000"/>
            <a:ext cx="899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9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91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via current site conditions protocol: </a:t>
            </a:r>
            <a:r>
              <a:rPr lang="en-US" sz="2400" b="1" dirty="0" smtClean="0"/>
              <a:t>columns AH – BO</a:t>
            </a:r>
            <a:r>
              <a:rPr lang="en-US" sz="2400" dirty="0" smtClean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76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Bird Survey Download: Unit Conditions data</a:t>
            </a:r>
            <a:endParaRPr lang="en-US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81740" r="78287" b="9524"/>
          <a:stretch/>
        </p:blipFill>
        <p:spPr bwMode="auto">
          <a:xfrm>
            <a:off x="7162799" y="85344"/>
            <a:ext cx="1600201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9" r="23475" b="51418"/>
          <a:stretch/>
        </p:blipFill>
        <p:spPr bwMode="auto">
          <a:xfrm>
            <a:off x="152400" y="2423886"/>
            <a:ext cx="8518596" cy="169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672" y="1976735"/>
            <a:ext cx="7915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via historical site conditions protocol: </a:t>
            </a:r>
            <a:r>
              <a:rPr lang="en-US" sz="2400" b="1" dirty="0" smtClean="0"/>
              <a:t>columns S – AG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8" b="53167"/>
          <a:stretch/>
        </p:blipFill>
        <p:spPr bwMode="auto">
          <a:xfrm>
            <a:off x="76200" y="4923971"/>
            <a:ext cx="8991600" cy="16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9216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Because unit conditions protocol were revised in 2015, data collected under historical and current protocols are displayed separately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562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Vegetation Survey Download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528834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Contains vegetation survey data for terms specified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Downloads </a:t>
            </a:r>
            <a:r>
              <a:rPr lang="en-US" sz="2400" b="1" dirty="0"/>
              <a:t>do not include legacy </a:t>
            </a:r>
            <a:r>
              <a:rPr lang="en-US" sz="2400" b="1" dirty="0" smtClean="0"/>
              <a:t>data </a:t>
            </a:r>
            <a:r>
              <a:rPr lang="en-US" sz="2400" dirty="0" smtClean="0"/>
              <a:t>due </a:t>
            </a:r>
            <a:r>
              <a:rPr lang="en-US" sz="2400" dirty="0"/>
              <a:t>to significant changes in </a:t>
            </a:r>
            <a:r>
              <a:rPr lang="en-US" sz="2400" dirty="0" smtClean="0"/>
              <a:t>habitat protocol.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For access to legacy vegetation data </a:t>
            </a:r>
            <a:r>
              <a:rPr lang="en-US" sz="2400" dirty="0" smtClean="0"/>
              <a:t>contact </a:t>
            </a:r>
            <a:r>
              <a:rPr lang="en-US" sz="2400" dirty="0"/>
              <a:t>IWMM Staff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" b="8333"/>
          <a:stretch/>
        </p:blipFill>
        <p:spPr bwMode="auto">
          <a:xfrm>
            <a:off x="76200" y="533400"/>
            <a:ext cx="8991600" cy="4769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81740" r="78287" b="9524"/>
          <a:stretch/>
        </p:blipFill>
        <p:spPr bwMode="auto">
          <a:xfrm>
            <a:off x="7162799" y="0"/>
            <a:ext cx="1600201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Management Actions Download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914" y="5505271"/>
            <a:ext cx="834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Contains </a:t>
            </a:r>
            <a:r>
              <a:rPr lang="en-US" sz="2400" dirty="0" smtClean="0"/>
              <a:t>management actions data </a:t>
            </a:r>
            <a:r>
              <a:rPr lang="en-US" sz="2400" dirty="0"/>
              <a:t>for terms </a:t>
            </a:r>
            <a:r>
              <a:rPr lang="en-US" sz="2400" dirty="0" smtClean="0"/>
              <a:t>specified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Contains description of management actions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Tracks </a:t>
            </a:r>
            <a:r>
              <a:rPr lang="en-US" sz="2400" b="1" dirty="0" smtClean="0"/>
              <a:t>percent of unit affected over treated time period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48707" y="685800"/>
            <a:ext cx="9019093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81740" r="78287" b="9524"/>
          <a:stretch/>
        </p:blipFill>
        <p:spPr bwMode="auto">
          <a:xfrm>
            <a:off x="7162799" y="85344"/>
            <a:ext cx="1600201" cy="4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7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3124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Topics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45127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buClr>
                <a:srgbClr val="AD2E27"/>
              </a:buClr>
              <a:buSzPct val="80000"/>
              <a:buFont typeface="Wingdings 2" pitchFamily="18" charset="2"/>
              <a:buChar char=""/>
            </a:pPr>
            <a:r>
              <a:rPr lang="en-US" sz="2800" kern="0" dirty="0" smtClean="0">
                <a:solidFill>
                  <a:prstClr val="black"/>
                </a:solidFill>
              </a:rPr>
              <a:t>Review of IWMM Database and Definitions</a:t>
            </a:r>
          </a:p>
          <a:p>
            <a:pPr lvl="0">
              <a:buClr>
                <a:srgbClr val="AD2E27"/>
              </a:buClr>
              <a:buSzPct val="80000"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 lvl="0" indent="-274320">
              <a:buClr>
                <a:srgbClr val="AD2E27"/>
              </a:buClr>
              <a:buSzPct val="80000"/>
              <a:buFont typeface="Wingdings 2" pitchFamily="18" charset="2"/>
              <a:buChar char=""/>
            </a:pPr>
            <a:r>
              <a:rPr lang="en-US" sz="2800" kern="0" dirty="0" smtClean="0">
                <a:solidFill>
                  <a:prstClr val="black"/>
                </a:solidFill>
              </a:rPr>
              <a:t>Downloads</a:t>
            </a:r>
            <a:endParaRPr lang="en-US" sz="2800" kern="0" dirty="0">
              <a:solidFill>
                <a:prstClr val="black"/>
              </a:solidFill>
            </a:endParaRPr>
          </a:p>
          <a:p>
            <a:pPr marL="557784" lvl="1" indent="-228600">
              <a:buClr>
                <a:srgbClr val="795339"/>
              </a:buClr>
              <a:buFont typeface="Wingdings 2" pitchFamily="18" charset="2"/>
              <a:buChar char=""/>
            </a:pPr>
            <a:r>
              <a:rPr lang="en-US" sz="2200" kern="0" dirty="0">
                <a:solidFill>
                  <a:prstClr val="black"/>
                </a:solidFill>
              </a:rPr>
              <a:t>Projects can </a:t>
            </a:r>
            <a:r>
              <a:rPr lang="en-US" sz="2200" kern="0" dirty="0" smtClean="0">
                <a:solidFill>
                  <a:prstClr val="black"/>
                </a:solidFill>
              </a:rPr>
              <a:t>download </a:t>
            </a:r>
            <a:r>
              <a:rPr lang="en-US" sz="2200" kern="0" dirty="0">
                <a:solidFill>
                  <a:prstClr val="black"/>
                </a:solidFill>
              </a:rPr>
              <a:t>their </a:t>
            </a:r>
            <a:r>
              <a:rPr lang="en-US" sz="2200" kern="0" dirty="0" smtClean="0">
                <a:solidFill>
                  <a:prstClr val="black"/>
                </a:solidFill>
              </a:rPr>
              <a:t>available project data </a:t>
            </a:r>
            <a:r>
              <a:rPr lang="en-US" sz="2200" kern="0" dirty="0">
                <a:solidFill>
                  <a:prstClr val="black"/>
                </a:solidFill>
              </a:rPr>
              <a:t>at any </a:t>
            </a:r>
            <a:r>
              <a:rPr lang="en-US" sz="2200" kern="0" dirty="0" smtClean="0">
                <a:solidFill>
                  <a:prstClr val="black"/>
                </a:solidFill>
              </a:rPr>
              <a:t>time</a:t>
            </a:r>
          </a:p>
          <a:p>
            <a:pPr marL="1014984" lvl="2" indent="-228600">
              <a:buClr>
                <a:srgbClr val="795339"/>
              </a:buClr>
              <a:buFont typeface="Wingdings 2" pitchFamily="18" charset="2"/>
              <a:buChar char=""/>
            </a:pPr>
            <a:r>
              <a:rPr lang="en-US" sz="2200" kern="0" dirty="0" smtClean="0">
                <a:solidFill>
                  <a:prstClr val="black"/>
                </a:solidFill>
              </a:rPr>
              <a:t>Some legacy data not available for downloads</a:t>
            </a:r>
            <a:endParaRPr lang="en-US" sz="2200" kern="0" dirty="0">
              <a:solidFill>
                <a:prstClr val="black"/>
              </a:solidFill>
            </a:endParaRPr>
          </a:p>
          <a:p>
            <a:pPr lvl="0">
              <a:buClr>
                <a:srgbClr val="AD2E27"/>
              </a:buClr>
              <a:buSzPct val="80000"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 lvl="0" indent="-274320">
              <a:buClr>
                <a:srgbClr val="AD2E27"/>
              </a:buClr>
              <a:buSzPct val="80000"/>
              <a:buFont typeface="Wingdings 2" pitchFamily="18" charset="2"/>
              <a:buChar char=""/>
            </a:pPr>
            <a:r>
              <a:rPr lang="en-US" sz="2800" kern="0" dirty="0" smtClean="0">
                <a:solidFill>
                  <a:prstClr val="black"/>
                </a:solidFill>
              </a:rPr>
              <a:t>Reporting</a:t>
            </a:r>
            <a:endParaRPr lang="en-US" sz="2800" kern="0" dirty="0">
              <a:solidFill>
                <a:prstClr val="black"/>
              </a:solidFill>
            </a:endParaRPr>
          </a:p>
          <a:p>
            <a:pPr marL="557784" lvl="1" indent="-228600">
              <a:buClr>
                <a:srgbClr val="795339"/>
              </a:buClr>
              <a:buFont typeface="Wingdings 2" pitchFamily="18" charset="2"/>
              <a:buChar char=""/>
            </a:pPr>
            <a:r>
              <a:rPr lang="en-US" sz="2200" kern="0" dirty="0">
                <a:solidFill>
                  <a:prstClr val="black"/>
                </a:solidFill>
              </a:rPr>
              <a:t>Basic reporting on all data </a:t>
            </a:r>
            <a:r>
              <a:rPr lang="en-US" sz="2200" kern="0" dirty="0" smtClean="0">
                <a:solidFill>
                  <a:prstClr val="black"/>
                </a:solidFill>
              </a:rPr>
              <a:t>types with the exception of some legacy data</a:t>
            </a:r>
            <a:endParaRPr lang="en-US" sz="2200" kern="0" dirty="0">
              <a:solidFill>
                <a:prstClr val="black"/>
              </a:solidFill>
            </a:endParaRPr>
          </a:p>
          <a:p>
            <a:pPr marL="557784" lvl="1" indent="-228600">
              <a:buClr>
                <a:srgbClr val="795339"/>
              </a:buClr>
              <a:buFont typeface="Wingdings 2" pitchFamily="18" charset="2"/>
              <a:buChar char=""/>
            </a:pPr>
            <a:r>
              <a:rPr lang="en-US" sz="2200" kern="0" dirty="0">
                <a:solidFill>
                  <a:prstClr val="black"/>
                </a:solidFill>
              </a:rPr>
              <a:t>Can export/download for incorporation  into </a:t>
            </a:r>
            <a:r>
              <a:rPr lang="en-US" sz="2200" kern="0" dirty="0" smtClean="0">
                <a:solidFill>
                  <a:prstClr val="black"/>
                </a:solidFill>
              </a:rPr>
              <a:t>reports</a:t>
            </a:r>
          </a:p>
          <a:p>
            <a:pPr marL="557784" lvl="1" indent="-228600">
              <a:buClr>
                <a:srgbClr val="795339"/>
              </a:buClr>
              <a:buFont typeface="Wingdings 2" pitchFamily="18" charset="2"/>
              <a:buChar char=""/>
            </a:pPr>
            <a:r>
              <a:rPr lang="en-US" sz="2200" kern="0" dirty="0" smtClean="0">
                <a:solidFill>
                  <a:prstClr val="black"/>
                </a:solidFill>
              </a:rPr>
              <a:t>Data cleared to level 2 and higher summarized in reports</a:t>
            </a:r>
            <a:endParaRPr lang="en-US" sz="2200" kern="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t="13507" r="3035" b="21039"/>
          <a:stretch/>
        </p:blipFill>
        <p:spPr>
          <a:xfrm>
            <a:off x="5486400" y="152400"/>
            <a:ext cx="342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8929" r="7300" b="9127"/>
          <a:stretch/>
        </p:blipFill>
        <p:spPr bwMode="auto">
          <a:xfrm>
            <a:off x="152400" y="413657"/>
            <a:ext cx="8915400" cy="46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248400" y="827315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162800" y="381000"/>
            <a:ext cx="6858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80010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From Project Dashboard, click  “Reports”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Note: </a:t>
            </a:r>
            <a:r>
              <a:rPr lang="en-US" sz="2400" i="1" dirty="0" smtClean="0"/>
              <a:t>Data cleared to appropriate status are available for inclusion in reports the day after they are entered, after 12 noon Pacific Time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914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4104144"/>
            <a:ext cx="944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Bird </a:t>
            </a:r>
            <a:r>
              <a:rPr lang="en-US" sz="2400" b="1" dirty="0" smtClean="0"/>
              <a:t>Survey</a:t>
            </a:r>
            <a:r>
              <a:rPr lang="en-US" sz="2400" dirty="0" smtClean="0"/>
              <a:t>: Summary </a:t>
            </a:r>
            <a:r>
              <a:rPr lang="en-US" sz="2400" dirty="0"/>
              <a:t>of visits, # of total birds,  # taxa, # of individuals by species,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Unit </a:t>
            </a:r>
            <a:r>
              <a:rPr lang="en-US" sz="2400" b="1" dirty="0" smtClean="0"/>
              <a:t>Conditions</a:t>
            </a:r>
            <a:r>
              <a:rPr lang="en-US" sz="2400" dirty="0" smtClean="0"/>
              <a:t>: Min</a:t>
            </a:r>
            <a:r>
              <a:rPr lang="en-US" sz="2400" dirty="0"/>
              <a:t>, max, median, mean, </a:t>
            </a:r>
            <a:r>
              <a:rPr lang="en-US" sz="2400" dirty="0" err="1"/>
              <a:t>s.d.</a:t>
            </a:r>
            <a:r>
              <a:rPr lang="en-US" sz="2400" dirty="0"/>
              <a:t> of 5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Bird Use </a:t>
            </a:r>
            <a:r>
              <a:rPr lang="en-US" sz="2400" b="1" dirty="0" smtClean="0"/>
              <a:t>Days</a:t>
            </a:r>
            <a:r>
              <a:rPr lang="en-US" sz="2400" dirty="0" smtClean="0"/>
              <a:t>: Estimates </a:t>
            </a:r>
            <a:r>
              <a:rPr lang="en-US" sz="2400" dirty="0"/>
              <a:t>total number of birds to use a unit over a specified time period (2 methods of estimation)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Vegetation </a:t>
            </a:r>
            <a:r>
              <a:rPr lang="en-US" sz="2400" b="1" dirty="0" smtClean="0"/>
              <a:t>Survey</a:t>
            </a:r>
            <a:r>
              <a:rPr lang="en-US" sz="2400" dirty="0" smtClean="0"/>
              <a:t>: Plant </a:t>
            </a:r>
            <a:r>
              <a:rPr lang="en-US" sz="2400" dirty="0"/>
              <a:t>taxa identified, Seed Production Index, percent cover, </a:t>
            </a:r>
            <a:r>
              <a:rPr lang="en-US" sz="2400" dirty="0" smtClean="0"/>
              <a:t>etc</a:t>
            </a:r>
            <a:r>
              <a:rPr lang="en-US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8135" r="8080" b="23571"/>
          <a:stretch/>
        </p:blipFill>
        <p:spPr bwMode="auto">
          <a:xfrm>
            <a:off x="304800" y="609600"/>
            <a:ext cx="8458200" cy="32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57200" y="1752600"/>
            <a:ext cx="3695700" cy="762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3934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Reports Types </a:t>
            </a:r>
            <a:r>
              <a:rPr lang="en-US" sz="2800" dirty="0" smtClean="0"/>
              <a:t>include: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37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798403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a detailed </a:t>
            </a:r>
            <a:r>
              <a:rPr lang="en-US" sz="2400" dirty="0"/>
              <a:t>description of each report type, </a:t>
            </a:r>
            <a:r>
              <a:rPr lang="en-US" sz="2400" dirty="0" smtClean="0"/>
              <a:t>output </a:t>
            </a:r>
            <a:r>
              <a:rPr lang="en-US" sz="2400" dirty="0"/>
              <a:t>and </a:t>
            </a:r>
            <a:r>
              <a:rPr lang="en-US" sz="2400" dirty="0" smtClean="0"/>
              <a:t>values generated, select </a:t>
            </a:r>
            <a:r>
              <a:rPr lang="en-US" sz="2400" b="1" dirty="0" smtClean="0"/>
              <a:t>Report Type </a:t>
            </a:r>
            <a:r>
              <a:rPr lang="en-US" sz="2400" dirty="0" smtClean="0"/>
              <a:t>&amp; click </a:t>
            </a:r>
            <a:r>
              <a:rPr lang="en-US" sz="2400" b="1" dirty="0" smtClean="0"/>
              <a:t>Report Output Description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28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Understanding &amp; Interpreting Reports</a:t>
            </a:r>
            <a:endParaRPr lang="en-US" sz="2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b="17459"/>
          <a:stretch/>
        </p:blipFill>
        <p:spPr bwMode="auto">
          <a:xfrm>
            <a:off x="152400" y="751820"/>
            <a:ext cx="8839200" cy="49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2073729"/>
            <a:ext cx="1447801" cy="440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09771" y="1352550"/>
            <a:ext cx="791029" cy="721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7400" y="2362200"/>
            <a:ext cx="5105400" cy="1676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 smtClean="0"/>
              <a:t>Bird Survey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Generating a Bird Survey Report: Specify Criteria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1" y="609600"/>
            <a:ext cx="7095439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6019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 in Downloads, reports can be generated by filtering Location, Protocol, Species,  and Dates.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15240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39624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39624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Bird Survey Report: </a:t>
            </a:r>
            <a:br>
              <a:rPr lang="en-US" sz="2800" dirty="0" smtClean="0"/>
            </a:br>
            <a:r>
              <a:rPr lang="en-US" sz="2800" dirty="0" smtClean="0"/>
              <a:t>Specify Grouping Options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419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Specify how results are grouped based on selection of units or projects with date or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Pivot Table: Select to simplify </a:t>
            </a:r>
            <a:r>
              <a:rPr lang="en-US" sz="2400" dirty="0"/>
              <a:t>table </a:t>
            </a:r>
            <a:r>
              <a:rPr lang="en-US" sz="2400" dirty="0" smtClean="0"/>
              <a:t>to </a:t>
            </a:r>
            <a:r>
              <a:rPr lang="en-US" sz="2400" dirty="0"/>
              <a:t>include only the total of counts for each </a:t>
            </a:r>
            <a:r>
              <a:rPr lang="en-US" sz="2400" dirty="0" smtClean="0"/>
              <a:t>taxon</a:t>
            </a:r>
            <a:r>
              <a:rPr lang="en-US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51985" r="62518" b="23642"/>
          <a:stretch/>
        </p:blipFill>
        <p:spPr bwMode="auto">
          <a:xfrm>
            <a:off x="1396980" y="1447800"/>
            <a:ext cx="642623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8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Bird Survey Report: </a:t>
            </a:r>
            <a:br>
              <a:rPr lang="en-US" sz="2800" dirty="0" smtClean="0"/>
            </a:br>
            <a:r>
              <a:rPr lang="en-US" sz="2800" dirty="0" smtClean="0"/>
              <a:t>Data and Format Availability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Incorporates: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Legacy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collected under current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Formats: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Interactive viewing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Downloads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CSV file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PDF file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27083" r="64192" b="41667"/>
          <a:stretch/>
        </p:blipFill>
        <p:spPr bwMode="auto">
          <a:xfrm>
            <a:off x="4114800" y="3581400"/>
            <a:ext cx="386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14882" r="6742" b="6250"/>
          <a:stretch/>
        </p:blipFill>
        <p:spPr bwMode="auto">
          <a:xfrm>
            <a:off x="228600" y="838200"/>
            <a:ext cx="8750253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1100" y="0"/>
            <a:ext cx="6631794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Bird Survey Report: Tables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8600" y="5486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Summary of visits info</a:t>
            </a:r>
            <a:r>
              <a:rPr lang="en-US" sz="2400" dirty="0" smtClean="0"/>
              <a:t>: number </a:t>
            </a:r>
            <a:r>
              <a:rPr lang="en-US" sz="2400" dirty="0"/>
              <a:t>of visits, total number of birds counted, total number of taxa </a:t>
            </a:r>
            <a:r>
              <a:rPr lang="en-US" sz="2400" dirty="0" smtClean="0"/>
              <a:t>observed, </a:t>
            </a:r>
            <a:r>
              <a:rPr lang="en-US" sz="2400" dirty="0"/>
              <a:t>and a </a:t>
            </a:r>
            <a:r>
              <a:rPr lang="en-US" sz="2400" dirty="0" smtClean="0"/>
              <a:t>diversity index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31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1100" y="0"/>
            <a:ext cx="6631794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Bird Survey Report: Tables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21826" r="6630" b="6250"/>
          <a:stretch/>
        </p:blipFill>
        <p:spPr bwMode="auto">
          <a:xfrm>
            <a:off x="433030" y="685800"/>
            <a:ext cx="817757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715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Summary of bird observations</a:t>
            </a:r>
            <a:r>
              <a:rPr lang="en-US" sz="2400" dirty="0" smtClean="0"/>
              <a:t>:  total for each species counted, relative frequency, </a:t>
            </a:r>
            <a:r>
              <a:rPr lang="en-US" sz="2400" dirty="0" err="1" smtClean="0"/>
              <a:t>avgerage</a:t>
            </a:r>
            <a:r>
              <a:rPr lang="en-US" sz="2400" dirty="0" smtClean="0"/>
              <a:t>  and max counts,  birds counted per hour and per hectare.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1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Bird Survey Report: Tables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9829" y="5562600"/>
            <a:ext cx="8585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Pivot table for bird observations</a:t>
            </a:r>
            <a:r>
              <a:rPr lang="en-US" sz="2400" dirty="0" smtClean="0"/>
              <a:t>: Simplified report table with </a:t>
            </a:r>
            <a:r>
              <a:rPr lang="en-US" sz="2400" dirty="0"/>
              <a:t>the total of counts for each taxon. </a:t>
            </a:r>
            <a:r>
              <a:rPr lang="en-US" sz="2400" dirty="0" smtClean="0"/>
              <a:t>Each column </a:t>
            </a:r>
            <a:r>
              <a:rPr lang="en-US" sz="2400" dirty="0"/>
              <a:t>is </a:t>
            </a:r>
            <a:r>
              <a:rPr lang="en-US" sz="2400" dirty="0" smtClean="0"/>
              <a:t>for each unit by each survey date/year</a:t>
            </a:r>
            <a:r>
              <a:rPr lang="en-US" sz="2400" dirty="0"/>
              <a:t>. </a:t>
            </a:r>
            <a:r>
              <a:rPr lang="en-US" sz="2400" dirty="0" smtClean="0"/>
              <a:t>Example report filtered by guild.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25923" r="8861" b="8353"/>
          <a:stretch/>
        </p:blipFill>
        <p:spPr bwMode="auto">
          <a:xfrm>
            <a:off x="79829" y="754743"/>
            <a:ext cx="8987971" cy="480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Review of IWMM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Online database, built by Point Blue Conservation Science</a:t>
            </a:r>
          </a:p>
          <a:p>
            <a:pPr>
              <a:spcAft>
                <a:spcPts val="100"/>
              </a:spcAft>
            </a:pPr>
            <a:r>
              <a:rPr lang="en-US" sz="2400" dirty="0" smtClean="0"/>
              <a:t>A node of the </a:t>
            </a:r>
            <a:r>
              <a:rPr lang="en-US" sz="2400" i="1" dirty="0" smtClean="0"/>
              <a:t>Avian Knowledge Network</a:t>
            </a:r>
          </a:p>
          <a:p>
            <a:pPr lvl="1">
              <a:spcAft>
                <a:spcPts val="100"/>
              </a:spcAft>
            </a:pPr>
            <a:r>
              <a:rPr lang="en-US" sz="2400" dirty="0" smtClean="0"/>
              <a:t>Projects and users must register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Data sharing governed by levels selected by Project Leaders</a:t>
            </a:r>
          </a:p>
          <a:p>
            <a:pPr>
              <a:spcAft>
                <a:spcPts val="100"/>
              </a:spcAft>
            </a:pPr>
            <a:r>
              <a:rPr lang="en-US" sz="2400" dirty="0" smtClean="0"/>
              <a:t>Data entry</a:t>
            </a:r>
          </a:p>
          <a:p>
            <a:pPr lvl="1">
              <a:spcAft>
                <a:spcPts val="100"/>
              </a:spcAft>
            </a:pPr>
            <a:r>
              <a:rPr lang="en-US" sz="2400" dirty="0" smtClean="0"/>
              <a:t>Bird survey data – counts and site conditions</a:t>
            </a:r>
          </a:p>
          <a:p>
            <a:pPr lvl="1">
              <a:spcAft>
                <a:spcPts val="100"/>
              </a:spcAft>
            </a:pPr>
            <a:r>
              <a:rPr lang="en-US" sz="2400" dirty="0" smtClean="0"/>
              <a:t>Vegetation data – annual rapid assessment data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Management Actions – plans &amp; reporting on habitat management actions</a:t>
            </a:r>
          </a:p>
          <a:p>
            <a:pPr>
              <a:spcAft>
                <a:spcPts val="100"/>
              </a:spcAft>
            </a:pPr>
            <a:r>
              <a:rPr lang="en-US" sz="2400" dirty="0" smtClean="0"/>
              <a:t>Reporting</a:t>
            </a:r>
          </a:p>
          <a:p>
            <a:pPr lvl="1">
              <a:spcAft>
                <a:spcPts val="100"/>
              </a:spcAft>
            </a:pPr>
            <a:r>
              <a:rPr lang="en-US" sz="2400" dirty="0" smtClean="0"/>
              <a:t>Basic reporting on all data types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Can export/download for incorporation  into reports</a:t>
            </a:r>
          </a:p>
          <a:p>
            <a:pPr>
              <a:spcAft>
                <a:spcPts val="100"/>
              </a:spcAft>
            </a:pPr>
            <a:r>
              <a:rPr lang="en-US" sz="2400" dirty="0" smtClean="0"/>
              <a:t>Data Downloads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Projects can download and export their data at any time</a:t>
            </a:r>
          </a:p>
        </p:txBody>
      </p:sp>
    </p:spTree>
    <p:extLst>
      <p:ext uri="{BB962C8B-B14F-4D97-AF65-F5344CB8AC3E}">
        <p14:creationId xmlns:p14="http://schemas.microsoft.com/office/powerpoint/2010/main" val="17565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7400" y="2362200"/>
            <a:ext cx="5105400" cy="1676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 smtClean="0"/>
              <a:t>Unit Condition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Generating a Unit Conditions Report: Specify Criteria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5644" r="28810" b="3633"/>
          <a:stretch/>
        </p:blipFill>
        <p:spPr bwMode="auto">
          <a:xfrm>
            <a:off x="1617255" y="685800"/>
            <a:ext cx="5850345" cy="55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0847" y="6324600"/>
            <a:ext cx="47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filter by Location and Date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52600" y="2362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46482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Unit Conditions Report: </a:t>
            </a:r>
            <a:br>
              <a:rPr lang="en-US" sz="2800" dirty="0" smtClean="0"/>
            </a:br>
            <a:r>
              <a:rPr lang="en-US" sz="2800" dirty="0" smtClean="0"/>
              <a:t>Data and Format Availability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Incorporates: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collected under current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Formats: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Interactive viewing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Downloads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CSV file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PDF file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35516" r="34072" b="34523"/>
          <a:stretch/>
        </p:blipFill>
        <p:spPr bwMode="auto">
          <a:xfrm>
            <a:off x="3352800" y="4114800"/>
            <a:ext cx="5486400" cy="219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767557" cy="533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Example Unit Conditions Report: Tables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5645" r="19047" b="7693"/>
          <a:stretch/>
        </p:blipFill>
        <p:spPr bwMode="auto">
          <a:xfrm>
            <a:off x="1219200" y="533400"/>
            <a:ext cx="6529557" cy="510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638798"/>
            <a:ext cx="868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400" b="1" dirty="0" smtClean="0"/>
              <a:t>Summary Statistics</a:t>
            </a:r>
            <a:r>
              <a:rPr lang="en-US" sz="2400" dirty="0" smtClean="0"/>
              <a:t>: Always generated for each unit separately</a:t>
            </a:r>
          </a:p>
          <a:p>
            <a:pPr marL="548640" lvl="1" indent="-91440">
              <a:buFont typeface="Arial" panose="020B0604020202020204" pitchFamily="34" charset="0"/>
              <a:buChar char="•"/>
            </a:pPr>
            <a:r>
              <a:rPr lang="en-US" sz="2400" dirty="0" smtClean="0"/>
              <a:t>Separate table for each of 5 possible parameters:  salinity, water level, water depth, land cover, vegetation height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1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7400" y="2362200"/>
            <a:ext cx="5105400" cy="1676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 smtClean="0"/>
              <a:t>Bird Use Days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08" y="-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Generating a Bird Use Days Report: Specify criteria</a:t>
            </a:r>
            <a:endParaRPr lang="en-US" sz="2800" dirty="0"/>
          </a:p>
        </p:txBody>
      </p:sp>
      <p:pic>
        <p:nvPicPr>
          <p:cNvPr id="3" name="Picture 2" descr="H:\MONITORING\IWMM\Monitoring Protocol\2015 protocol rollout\in-person\ppt images\database 2016\budsele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2"/>
          <a:stretch/>
        </p:blipFill>
        <p:spPr bwMode="auto">
          <a:xfrm>
            <a:off x="1190624" y="533400"/>
            <a:ext cx="62007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257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filter by Location, Protocol and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</a:t>
            </a:r>
            <a:r>
              <a:rPr lang="en-US" sz="2400" b="1" dirty="0" smtClean="0"/>
              <a:t>date range </a:t>
            </a:r>
            <a:r>
              <a:rPr lang="en-US" sz="2400" dirty="0" smtClean="0"/>
              <a:t>for period for which </a:t>
            </a:r>
            <a:r>
              <a:rPr lang="en-US" sz="2400" dirty="0"/>
              <a:t>report is </a:t>
            </a:r>
            <a:r>
              <a:rPr lang="en-US" sz="2400" dirty="0" smtClean="0"/>
              <a:t>requested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user-defined period </a:t>
            </a:r>
            <a:r>
              <a:rPr lang="en-US" sz="2400" dirty="0"/>
              <a:t>is </a:t>
            </a:r>
            <a:r>
              <a:rPr lang="en-US" sz="2400" dirty="0" smtClean="0"/>
              <a:t>based on start month/day and end month/day and applied </a:t>
            </a:r>
            <a:r>
              <a:rPr lang="en-US" sz="2400" dirty="0"/>
              <a:t>to each year in the date range </a:t>
            </a:r>
            <a:r>
              <a:rPr lang="en-US" sz="2400" dirty="0" smtClean="0"/>
              <a:t>specified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00600" y="2895600"/>
            <a:ext cx="2438400" cy="1981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12192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28956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00" y="15240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Bird Use Days Report: </a:t>
            </a:r>
            <a:br>
              <a:rPr lang="en-US" sz="2800" dirty="0" smtClean="0"/>
            </a:br>
            <a:r>
              <a:rPr lang="en-US" sz="2800" dirty="0" smtClean="0"/>
              <a:t>Specify Grouping Options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429000"/>
            <a:ext cx="76962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Specify how results are grouped based on selection of units or </a:t>
            </a:r>
            <a:r>
              <a:rPr lang="en-US" sz="2400" dirty="0" smtClean="0"/>
              <a:t>projects, and also guilds.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Bird use days reports grouped by Project </a:t>
            </a:r>
            <a:r>
              <a:rPr lang="en-US" sz="2400" dirty="0" smtClean="0"/>
              <a:t>includes use-days </a:t>
            </a:r>
            <a:r>
              <a:rPr lang="en-US" sz="2400" dirty="0"/>
              <a:t>summed across all units and then adjusted by the sum of all unit acres. </a:t>
            </a:r>
            <a:endParaRPr lang="en-US" sz="24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Bird use days reports grouped by </a:t>
            </a:r>
            <a:r>
              <a:rPr lang="en-US" sz="2400" dirty="0" smtClean="0"/>
              <a:t>Guilds will provide use-days summed across all species in selected guild at either level selected (unit or project).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54265" r="59702" b="29957"/>
          <a:stretch/>
        </p:blipFill>
        <p:spPr bwMode="auto">
          <a:xfrm>
            <a:off x="1179286" y="1828800"/>
            <a:ext cx="5354059" cy="15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Bird Use Days Report: </a:t>
            </a:r>
            <a:br>
              <a:rPr lang="en-US" sz="2800" dirty="0" smtClean="0"/>
            </a:br>
            <a:r>
              <a:rPr lang="en-US" sz="2800" dirty="0" smtClean="0"/>
              <a:t>Data and Format Availability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Incorporates: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Legacy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collected under current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Formats: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Interactive viewing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CSV file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PDF file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54564" r="25260" b="13963"/>
          <a:stretch/>
        </p:blipFill>
        <p:spPr bwMode="auto">
          <a:xfrm>
            <a:off x="2590800" y="4419600"/>
            <a:ext cx="6259287" cy="161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2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Bird-Use-Days Report: Tables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054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Bird-Use Days estimates per species &amp; unit</a:t>
            </a:r>
            <a:r>
              <a:rPr lang="en-US" sz="24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adjusted for area (per hectare)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unadjusted for area (total  use-days for unit)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26368" r="8192" b="33730"/>
          <a:stretch/>
        </p:blipFill>
        <p:spPr bwMode="auto">
          <a:xfrm>
            <a:off x="228600" y="533400"/>
            <a:ext cx="8287657" cy="21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15824" r="8056" b="42088"/>
          <a:stretch/>
        </p:blipFill>
        <p:spPr bwMode="auto">
          <a:xfrm>
            <a:off x="228600" y="2743201"/>
            <a:ext cx="828765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54265" r="61245" b="29957"/>
          <a:stretch/>
        </p:blipFill>
        <p:spPr bwMode="auto">
          <a:xfrm>
            <a:off x="6019800" y="5505356"/>
            <a:ext cx="3048000" cy="112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27183" r="12543" b="28373"/>
          <a:stretch/>
        </p:blipFill>
        <p:spPr bwMode="auto">
          <a:xfrm>
            <a:off x="152400" y="1143000"/>
            <a:ext cx="8890000" cy="32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Bird-Use-Days Report: Tables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800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Bird-Use Days estimates </a:t>
            </a:r>
            <a:r>
              <a:rPr lang="en-US" sz="2400" b="1" dirty="0" smtClean="0"/>
              <a:t>grouped by Project and Guild 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28770" r="61068" b="53571"/>
          <a:stretch/>
        </p:blipFill>
        <p:spPr bwMode="auto">
          <a:xfrm>
            <a:off x="2971800" y="5334000"/>
            <a:ext cx="3744686" cy="12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6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note on login and user interface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Autofit/>
          </a:bodyPr>
          <a:lstStyle/>
          <a:p>
            <a:pPr lvl="1">
              <a:spcAft>
                <a:spcPts val="600"/>
              </a:spcAft>
            </a:pPr>
            <a:r>
              <a:rPr lang="en-US" sz="2400" dirty="0" smtClean="0"/>
              <a:t>Users </a:t>
            </a:r>
            <a:r>
              <a:rPr lang="en-US" sz="2400" dirty="0"/>
              <a:t>have </a:t>
            </a:r>
            <a:r>
              <a:rPr lang="en-US" sz="2400" dirty="0" smtClean="0"/>
              <a:t> reported the following issues: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From the dashboard, </a:t>
            </a:r>
            <a:r>
              <a:rPr lang="en-US" sz="2400" dirty="0"/>
              <a:t>after navigating to a P</a:t>
            </a:r>
            <a:r>
              <a:rPr lang="en-US" sz="2400" dirty="0" smtClean="0"/>
              <a:t>roject and selecting features such as Data Entry / Bird Survey, or Projects / Manage Units, etc., you are prompted to login again. </a:t>
            </a:r>
          </a:p>
          <a:p>
            <a:pPr lvl="2">
              <a:spcAft>
                <a:spcPts val="600"/>
              </a:spcAft>
            </a:pPr>
            <a:r>
              <a:rPr lang="en-US" sz="2400" dirty="0" smtClean="0"/>
              <a:t>After navigating to the page you want to go to, you are not able to see recent updates or fixes, or complete certain tasks.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These login issues may be a result of the FWS </a:t>
            </a:r>
            <a:r>
              <a:rPr lang="en-US" sz="2400" dirty="0"/>
              <a:t>Chrome browser </a:t>
            </a:r>
            <a:r>
              <a:rPr lang="en-US" sz="2400" dirty="0" smtClean="0"/>
              <a:t>having a </a:t>
            </a:r>
            <a:r>
              <a:rPr lang="en-US" sz="2400" dirty="0"/>
              <a:t>strong persistent </a:t>
            </a:r>
            <a:r>
              <a:rPr lang="en-US" sz="2400" dirty="0" smtClean="0"/>
              <a:t>cache.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Often, clearing your cache fixes these problems! Please try clearing your cache if you experience login or user interface issues before submitting a help ticket. </a:t>
            </a:r>
          </a:p>
        </p:txBody>
      </p:sp>
    </p:spTree>
    <p:extLst>
      <p:ext uri="{BB962C8B-B14F-4D97-AF65-F5344CB8AC3E}">
        <p14:creationId xmlns:p14="http://schemas.microsoft.com/office/powerpoint/2010/main" val="41244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Example Bird-Use-Days Report: </a:t>
            </a:r>
            <a:r>
              <a:rPr lang="en-US" sz="2800" dirty="0" smtClean="0"/>
              <a:t>Migration Curve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3657600"/>
            <a:ext cx="877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generated for </a:t>
            </a:r>
            <a:r>
              <a:rPr lang="en-US" sz="2400" dirty="0"/>
              <a:t>each taxon selected, for a maximum of </a:t>
            </a:r>
            <a:r>
              <a:rPr lang="en-US" sz="2400" dirty="0" smtClean="0"/>
              <a:t>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a report for </a:t>
            </a:r>
            <a:r>
              <a:rPr lang="en-US" sz="2400" dirty="0"/>
              <a:t>more than 5 species, </a:t>
            </a:r>
            <a:r>
              <a:rPr lang="en-US" sz="2400" dirty="0" smtClean="0"/>
              <a:t>the </a:t>
            </a:r>
            <a:r>
              <a:rPr lang="en-US" sz="2400" dirty="0"/>
              <a:t>first </a:t>
            </a:r>
            <a:r>
              <a:rPr lang="en-US" sz="2400" dirty="0" smtClean="0"/>
              <a:t>5 in </a:t>
            </a:r>
            <a:r>
              <a:rPr lang="en-US" sz="2400" dirty="0"/>
              <a:t>taxonomic </a:t>
            </a:r>
            <a:r>
              <a:rPr lang="en-US" sz="2400" dirty="0" smtClean="0"/>
              <a:t>order </a:t>
            </a:r>
            <a:r>
              <a:rPr lang="en-US" sz="2400" dirty="0"/>
              <a:t>with data to </a:t>
            </a:r>
            <a:r>
              <a:rPr lang="en-US" sz="2400" dirty="0" smtClean="0"/>
              <a:t>plot will be plotted.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25992" r="9196" b="19048"/>
          <a:stretch/>
        </p:blipFill>
        <p:spPr bwMode="auto">
          <a:xfrm>
            <a:off x="228601" y="762000"/>
            <a:ext cx="877196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4857929"/>
            <a:ext cx="38099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plot more than 5 species, select in groups of </a:t>
            </a:r>
            <a:r>
              <a:rPr lang="en-US" sz="2400" u="sng" dirty="0"/>
              <a:t>&lt;</a:t>
            </a:r>
            <a:r>
              <a:rPr lang="en-US" sz="2400" dirty="0"/>
              <a:t> 5, and generate plots one at a time.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32930" r="8081" b="18758"/>
          <a:stretch/>
        </p:blipFill>
        <p:spPr bwMode="auto">
          <a:xfrm>
            <a:off x="5688562" y="4455886"/>
            <a:ext cx="3312006" cy="2248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724400" y="5580237"/>
            <a:ext cx="887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Example Bird-Use-Days Report: </a:t>
            </a:r>
            <a:r>
              <a:rPr lang="en-US" sz="2800" dirty="0" smtClean="0"/>
              <a:t>Migration Curve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25992" r="9196" b="19048"/>
          <a:stretch/>
        </p:blipFill>
        <p:spPr bwMode="auto">
          <a:xfrm>
            <a:off x="228601" y="533400"/>
            <a:ext cx="7848599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30953" r="8304" b="13095"/>
          <a:stretch/>
        </p:blipFill>
        <p:spPr bwMode="auto">
          <a:xfrm>
            <a:off x="228600" y="3200400"/>
            <a:ext cx="7848600" cy="259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1" y="5715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Two migration curves generated: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Adjusted for area (birds per hectare)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Unadjusted for area (total  birds per unit)</a:t>
            </a:r>
          </a:p>
        </p:txBody>
      </p:sp>
    </p:spTree>
    <p:extLst>
      <p:ext uri="{BB962C8B-B14F-4D97-AF65-F5344CB8AC3E}">
        <p14:creationId xmlns:p14="http://schemas.microsoft.com/office/powerpoint/2010/main" val="2726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17791" r="11427" b="25794"/>
          <a:stretch/>
        </p:blipFill>
        <p:spPr bwMode="auto">
          <a:xfrm>
            <a:off x="381001" y="685800"/>
            <a:ext cx="7038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Example Bird-Use-Days Report: </a:t>
            </a:r>
            <a:r>
              <a:rPr lang="en-US" sz="2800" dirty="0" smtClean="0"/>
              <a:t>Migration Curve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4718" r="11984" b="27183"/>
          <a:stretch/>
        </p:blipFill>
        <p:spPr bwMode="auto">
          <a:xfrm>
            <a:off x="381000" y="3352800"/>
            <a:ext cx="7038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Click on species in legend to remove or add back into graph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67900" y="4176486"/>
            <a:ext cx="12473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25595" r="8973" b="12103"/>
          <a:stretch/>
        </p:blipFill>
        <p:spPr bwMode="auto">
          <a:xfrm>
            <a:off x="228600" y="1143000"/>
            <a:ext cx="8686800" cy="35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029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Click on “Show graph as a static image” to produce graph with formatting for inclusion in reports.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Static image can be saved as PNG by right clicking on image and selecting “save </a:t>
            </a:r>
            <a:r>
              <a:rPr lang="en-US" sz="2400" dirty="0"/>
              <a:t>i</a:t>
            </a:r>
            <a:r>
              <a:rPr lang="en-US" sz="2400" dirty="0" smtClean="0"/>
              <a:t>mage as”.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1524000" cy="380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Example Bird-Use-Days Report: </a:t>
            </a:r>
            <a:r>
              <a:rPr lang="en-US" sz="2800" dirty="0" smtClean="0"/>
              <a:t>Migration Curve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31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7400" y="2362200"/>
            <a:ext cx="5105400" cy="16764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 smtClean="0"/>
              <a:t>Vegetation Survey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ONITORING\IWMM\Monitoring Protocol\2015 protocol rollout\in-person\ppt images\database 2016\vegreport sel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2" y="609599"/>
            <a:ext cx="6784977" cy="575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3908" y="76200"/>
            <a:ext cx="8229600" cy="685800"/>
          </a:xfrm>
          <a:prstGeom prst="rect">
            <a:avLst/>
          </a:prstGeom>
        </p:spPr>
        <p:txBody>
          <a:bodyPr>
            <a:normAutofit fontScale="92500"/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en-US" sz="2800" dirty="0" smtClean="0"/>
              <a:t>Generating a Vegetation Survey Report: Specify criteria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80847" y="6324600"/>
            <a:ext cx="472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filter by Location and Date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1222" y="2209800"/>
            <a:ext cx="99377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648200"/>
            <a:ext cx="99377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Unit Conditions Report: </a:t>
            </a:r>
            <a:br>
              <a:rPr lang="en-US" sz="2800" dirty="0" smtClean="0"/>
            </a:br>
            <a:r>
              <a:rPr lang="en-US" sz="2800" dirty="0" smtClean="0"/>
              <a:t>Data and Format Availability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Incorporates: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collected under current protocol only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Legacy data not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Formats: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Interactive viewing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Downloads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CSV file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PDF file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" t="55953" r="42972" b="10317"/>
          <a:stretch/>
        </p:blipFill>
        <p:spPr bwMode="auto">
          <a:xfrm>
            <a:off x="3127088" y="4495800"/>
            <a:ext cx="5407312" cy="201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Example </a:t>
            </a:r>
            <a:r>
              <a:rPr lang="en-US" sz="2800" dirty="0" smtClean="0"/>
              <a:t>Vegetation Survey Report: Tables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5080" r="7411" b="6250"/>
          <a:stretch/>
        </p:blipFill>
        <p:spPr bwMode="auto">
          <a:xfrm>
            <a:off x="152400" y="533400"/>
            <a:ext cx="876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876" y="4953000"/>
            <a:ext cx="8833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Annual Vegetation Summary</a:t>
            </a:r>
            <a:r>
              <a:rPr lang="en-US" sz="2400" dirty="0" smtClean="0"/>
              <a:t>: reports total </a:t>
            </a:r>
            <a:r>
              <a:rPr lang="en-US" sz="2400" dirty="0"/>
              <a:t>plant taxa identified, </a:t>
            </a:r>
            <a:r>
              <a:rPr lang="en-US" sz="2400" dirty="0" smtClean="0"/>
              <a:t>diversity index, </a:t>
            </a:r>
            <a:r>
              <a:rPr lang="en-US" sz="2400" dirty="0"/>
              <a:t>and percent cover of all taxa identified as annual and perennial </a:t>
            </a:r>
            <a:r>
              <a:rPr lang="en-US" sz="2400" dirty="0" smtClean="0"/>
              <a:t>plants.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total, annual, and perennial plant cover can exceed 100%, as the cover of individual plants can overlap extensively.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1905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Example </a:t>
            </a:r>
            <a:r>
              <a:rPr lang="en-US" sz="2800" dirty="0" smtClean="0"/>
              <a:t>Vegetation Survey Report: Tables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30555" r="7634" b="6250"/>
          <a:stretch/>
        </p:blipFill>
        <p:spPr bwMode="auto">
          <a:xfrm>
            <a:off x="152400" y="838200"/>
            <a:ext cx="89154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8768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Annual Vegetation </a:t>
            </a:r>
            <a:r>
              <a:rPr lang="en-US" sz="2400" b="1" dirty="0"/>
              <a:t>Report</a:t>
            </a:r>
            <a:r>
              <a:rPr lang="en-US" sz="2400" dirty="0"/>
              <a:t>:  </a:t>
            </a:r>
            <a:r>
              <a:rPr lang="en-US" sz="2400" dirty="0" smtClean="0"/>
              <a:t>For </a:t>
            </a:r>
            <a:r>
              <a:rPr lang="en-US" sz="2400" dirty="0"/>
              <a:t>each unit and </a:t>
            </a:r>
            <a:r>
              <a:rPr lang="en-US" sz="2400" dirty="0" smtClean="0"/>
              <a:t>year, includes for each plant species observed:  survey </a:t>
            </a:r>
            <a:r>
              <a:rPr lang="en-US" sz="2400" dirty="0"/>
              <a:t>unit </a:t>
            </a:r>
            <a:r>
              <a:rPr lang="en-US" sz="2400" dirty="0" smtClean="0"/>
              <a:t>area, </a:t>
            </a:r>
            <a:r>
              <a:rPr lang="en-US" sz="2400" dirty="0"/>
              <a:t>proportion of </a:t>
            </a:r>
            <a:r>
              <a:rPr lang="en-US" sz="2400" dirty="0" smtClean="0"/>
              <a:t>vegetated </a:t>
            </a:r>
            <a:r>
              <a:rPr lang="en-US" sz="2400" dirty="0"/>
              <a:t>portion of the unit covered by the species (Plant </a:t>
            </a:r>
            <a:r>
              <a:rPr lang="en-US" sz="2400" dirty="0" err="1"/>
              <a:t>Pct</a:t>
            </a:r>
            <a:r>
              <a:rPr lang="en-US" sz="2400" dirty="0"/>
              <a:t>), </a:t>
            </a:r>
            <a:r>
              <a:rPr lang="en-US" sz="2400" dirty="0" smtClean="0"/>
              <a:t>percent </a:t>
            </a:r>
            <a:r>
              <a:rPr lang="en-US" sz="2400" dirty="0"/>
              <a:t>of </a:t>
            </a:r>
            <a:r>
              <a:rPr lang="en-US" sz="2400" dirty="0" smtClean="0"/>
              <a:t>unit </a:t>
            </a:r>
            <a:r>
              <a:rPr lang="en-US" sz="2400" dirty="0"/>
              <a:t>that is emergent vegetation </a:t>
            </a:r>
            <a:r>
              <a:rPr lang="en-US" sz="2400" dirty="0" smtClean="0"/>
              <a:t>, relative </a:t>
            </a:r>
            <a:r>
              <a:rPr lang="en-US" sz="2400" dirty="0"/>
              <a:t>percent </a:t>
            </a:r>
            <a:r>
              <a:rPr lang="en-US" sz="2400" dirty="0" smtClean="0"/>
              <a:t>cover, and dominance status.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" y="838200"/>
            <a:ext cx="1828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50000" r="8080" b="17460"/>
          <a:stretch/>
        </p:blipFill>
        <p:spPr bwMode="auto">
          <a:xfrm>
            <a:off x="152401" y="685800"/>
            <a:ext cx="8763000" cy="1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Example </a:t>
            </a:r>
            <a:r>
              <a:rPr lang="en-US" sz="2800" dirty="0" smtClean="0"/>
              <a:t>Vegetation Survey Report: Tables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1" y="685800"/>
            <a:ext cx="198119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Seed </a:t>
            </a:r>
            <a:r>
              <a:rPr lang="en-US" sz="2400" b="1" dirty="0"/>
              <a:t>Production Index Report</a:t>
            </a:r>
            <a:r>
              <a:rPr lang="en-US" sz="2400" dirty="0"/>
              <a:t>:  </a:t>
            </a:r>
            <a:r>
              <a:rPr lang="en-US" sz="2400" dirty="0" smtClean="0"/>
              <a:t>Includes a seed </a:t>
            </a:r>
            <a:r>
              <a:rPr lang="en-US" sz="2400" dirty="0"/>
              <a:t>production index (SPI) </a:t>
            </a:r>
            <a:r>
              <a:rPr lang="en-US" sz="2400" dirty="0" smtClean="0"/>
              <a:t>for </a:t>
            </a:r>
            <a:r>
              <a:rPr lang="en-US" sz="2400" dirty="0"/>
              <a:t>each year </a:t>
            </a:r>
            <a:r>
              <a:rPr lang="en-US" sz="2400" dirty="0" smtClean="0"/>
              <a:t>and tracks </a:t>
            </a:r>
            <a:r>
              <a:rPr lang="en-US" sz="2400" dirty="0"/>
              <a:t>temporal changes in seed production within units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Calculated for: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plant </a:t>
            </a:r>
            <a:r>
              <a:rPr lang="en-US" sz="2400" dirty="0"/>
              <a:t>species consumed by waterfowl where the plant percent vegetative cover is &gt; 5%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only those plant foods for which </a:t>
            </a:r>
            <a:r>
              <a:rPr lang="en-US" sz="2400" dirty="0" smtClean="0"/>
              <a:t>seed </a:t>
            </a:r>
            <a:r>
              <a:rPr lang="en-US" sz="2400" dirty="0"/>
              <a:t>head size and density were estimated using measurements provided in the </a:t>
            </a:r>
            <a:r>
              <a:rPr lang="en-US" sz="2400" b="1" dirty="0"/>
              <a:t>IWMM </a:t>
            </a:r>
            <a:r>
              <a:rPr lang="en-US" sz="2400" b="1" dirty="0" smtClean="0"/>
              <a:t>Photographic Seed Head Assessment Guide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An SPI = 0 indicates that none of the SPI plant species were present or that they were not measured. </a:t>
            </a:r>
          </a:p>
        </p:txBody>
      </p:sp>
    </p:spTree>
    <p:extLst>
      <p:ext uri="{BB962C8B-B14F-4D97-AF65-F5344CB8AC3E}">
        <p14:creationId xmlns:p14="http://schemas.microsoft.com/office/powerpoint/2010/main" val="24072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Review of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Autofit/>
          </a:bodyPr>
          <a:lstStyle/>
          <a:p>
            <a:pPr marL="225425" indent="-225425"/>
            <a:r>
              <a:rPr lang="en-US" sz="2400" b="1" dirty="0" smtClean="0"/>
              <a:t>Project</a:t>
            </a:r>
            <a:r>
              <a:rPr lang="en-US" sz="2400" dirty="0" smtClean="0"/>
              <a:t> – a collection of survey units that are administered as a single unit (e.g., a single NWR)</a:t>
            </a:r>
          </a:p>
          <a:p>
            <a:pPr marL="225425" indent="-225425"/>
            <a:r>
              <a:rPr lang="en-US" sz="2400" b="1" dirty="0" smtClean="0"/>
              <a:t>Survey Unit </a:t>
            </a:r>
            <a:r>
              <a:rPr lang="en-US" sz="2400" dirty="0" smtClean="0"/>
              <a:t>– a single management unit where sampling will occur</a:t>
            </a:r>
          </a:p>
          <a:p>
            <a:pPr marL="225425" indent="-225425"/>
            <a:r>
              <a:rPr lang="en-US" sz="2400" b="1" dirty="0" smtClean="0"/>
              <a:t>Sharing Level </a:t>
            </a:r>
            <a:r>
              <a:rPr lang="en-US" sz="2400" dirty="0" smtClean="0"/>
              <a:t>– defined </a:t>
            </a:r>
            <a:r>
              <a:rPr lang="en-US" sz="2400" dirty="0"/>
              <a:t>by AKN -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www.avianknowledge.net</a:t>
            </a:r>
            <a:r>
              <a:rPr lang="en-US" sz="2400" dirty="0" smtClean="0"/>
              <a:t> then go to Data, Data Access</a:t>
            </a:r>
          </a:p>
          <a:p>
            <a:pPr marL="783209" lvl="1" indent="-225425"/>
            <a:r>
              <a:rPr lang="en-US" sz="1800" dirty="0" smtClean="0"/>
              <a:t>Note </a:t>
            </a:r>
            <a:r>
              <a:rPr lang="en-US" sz="1800" dirty="0" smtClean="0">
                <a:hlinkClick r:id="rId3" action="ppaction://hlinkfile"/>
              </a:rPr>
              <a:t>IWMM Data Sharing</a:t>
            </a:r>
            <a:r>
              <a:rPr lang="en-US" sz="1800" dirty="0" smtClean="0"/>
              <a:t> Policy differs slightly from AKN policy</a:t>
            </a:r>
          </a:p>
          <a:p>
            <a:pPr marL="225425" indent="-225425"/>
            <a:r>
              <a:rPr lang="en-US" sz="2400" b="1" dirty="0" smtClean="0"/>
              <a:t>Legacy Data </a:t>
            </a:r>
            <a:r>
              <a:rPr lang="en-US" sz="2400" dirty="0" smtClean="0"/>
              <a:t>– data collected prior to July 2015 with earlier version of protocol</a:t>
            </a:r>
          </a:p>
          <a:p>
            <a:pPr marL="225425" indent="-225425"/>
            <a:r>
              <a:rPr lang="en-US" sz="2400" b="1" dirty="0" smtClean="0"/>
              <a:t>Current protocol </a:t>
            </a:r>
            <a:r>
              <a:rPr lang="en-US" sz="2400" dirty="0" smtClean="0"/>
              <a:t>– protocol version released for use July 2015.</a:t>
            </a:r>
          </a:p>
        </p:txBody>
      </p:sp>
    </p:spTree>
    <p:extLst>
      <p:ext uri="{BB962C8B-B14F-4D97-AF65-F5344CB8AC3E}">
        <p14:creationId xmlns:p14="http://schemas.microsoft.com/office/powerpoint/2010/main" val="24453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0040" r="12207" b="13493"/>
          <a:stretch/>
        </p:blipFill>
        <p:spPr bwMode="auto">
          <a:xfrm>
            <a:off x="304800" y="546870"/>
            <a:ext cx="8534401" cy="394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 </a:t>
            </a:r>
            <a:r>
              <a:rPr lang="en-US" sz="2800" dirty="0" smtClean="0"/>
              <a:t>Vegetation Survey Report: Dominance Graphic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9314" y="4572000"/>
            <a:ext cx="8610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Plant Dominance </a:t>
            </a:r>
            <a:r>
              <a:rPr lang="en-US" sz="2400" b="1" dirty="0"/>
              <a:t>Status</a:t>
            </a:r>
            <a:r>
              <a:rPr lang="en-US" sz="2400" dirty="0"/>
              <a:t>:  </a:t>
            </a:r>
            <a:r>
              <a:rPr lang="en-US" sz="2400" dirty="0" smtClean="0"/>
              <a:t>Estimated </a:t>
            </a:r>
            <a:r>
              <a:rPr lang="en-US" sz="2400" dirty="0"/>
              <a:t>by applying the 50/20 rule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(</a:t>
            </a:r>
            <a:r>
              <a:rPr lang="en-US" sz="2400" dirty="0"/>
              <a:t>those species that represent the first 50% of the total plant area, plus those species that cover an area &gt; 20%). 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on species in legend to remove or add back into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Click on “show image as static graph” for PNG image to include in report.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114800"/>
            <a:ext cx="1600200" cy="381000"/>
          </a:xfrm>
          <a:prstGeom prst="rect">
            <a:avLst/>
          </a:prstGeom>
          <a:solidFill>
            <a:schemeClr val="accent3">
              <a:lumMod val="40000"/>
              <a:lumOff val="60000"/>
              <a:alpha val="28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6200" y="1143000"/>
            <a:ext cx="1066800" cy="838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31" y="990601"/>
            <a:ext cx="8249769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8763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IWMM Project Coordinator or IWMM Regional Contacts </a:t>
            </a:r>
          </a:p>
          <a:p>
            <a:pPr algn="ctr"/>
            <a:r>
              <a:rPr lang="en-US" dirty="0" smtClean="0"/>
              <a:t>(</a:t>
            </a:r>
            <a:r>
              <a:rPr lang="en-US" dirty="0"/>
              <a:t>see  </a:t>
            </a: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iwmmprogram.org/contacts</a:t>
            </a:r>
            <a:r>
              <a:rPr lang="en-US" dirty="0" smtClean="0"/>
              <a:t>  </a:t>
            </a:r>
            <a:r>
              <a:rPr lang="en-US" dirty="0"/>
              <a:t>for contact info)</a:t>
            </a:r>
          </a:p>
          <a:p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For Additional Help Contact: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61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22313" y="2685391"/>
            <a:ext cx="7772400" cy="3112843"/>
          </a:xfrm>
          <a:prstGeom prst="rect">
            <a:avLst/>
          </a:prstGeom>
        </p:spPr>
        <p:txBody>
          <a:bodyPr/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 smtClean="0"/>
              <a:t>Downloads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"/>
            <a:ext cx="8157029" cy="4760686"/>
            <a:chOff x="406400" y="566058"/>
            <a:chExt cx="8157029" cy="47606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6" t="8471" r="8858" b="20297"/>
            <a:stretch/>
          </p:blipFill>
          <p:spPr bwMode="auto">
            <a:xfrm>
              <a:off x="406400" y="566058"/>
              <a:ext cx="8157029" cy="4760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06400" y="2438399"/>
              <a:ext cx="3022600" cy="609601"/>
            </a:xfrm>
            <a:prstGeom prst="ellipse">
              <a:avLst/>
            </a:prstGeom>
            <a:noFill/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57222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</a:t>
            </a:r>
            <a:r>
              <a:rPr lang="en-US" sz="2400" dirty="0"/>
              <a:t>can be downloaded </a:t>
            </a:r>
            <a:r>
              <a:rPr lang="en-US" sz="2400" dirty="0" smtClean="0"/>
              <a:t>for Bird Surveys, Vegetation Surveys and Management Actions as </a:t>
            </a:r>
            <a:r>
              <a:rPr lang="en-US" sz="2400" dirty="0"/>
              <a:t>an Excel compatible data sheet (</a:t>
            </a:r>
            <a:r>
              <a:rPr lang="en-US" sz="2400" dirty="0" smtClean="0"/>
              <a:t>CSV)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t="3247" r="17815" b="21400"/>
          <a:stretch/>
        </p:blipFill>
        <p:spPr bwMode="auto">
          <a:xfrm>
            <a:off x="3352800" y="2362200"/>
            <a:ext cx="5587286" cy="3277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8134" r="9642" b="8333"/>
          <a:stretch/>
        </p:blipFill>
        <p:spPr bwMode="auto">
          <a:xfrm>
            <a:off x="152400" y="52767"/>
            <a:ext cx="8777218" cy="482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953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Users must be associated </a:t>
            </a:r>
            <a:r>
              <a:rPr lang="en-US" sz="2400" dirty="0" smtClean="0"/>
              <a:t>with a project </a:t>
            </a:r>
            <a:r>
              <a:rPr lang="en-US" sz="2400" dirty="0"/>
              <a:t>(e.g., Project Leader or Researcher status) </a:t>
            </a:r>
            <a:r>
              <a:rPr lang="en-US" sz="2400" dirty="0" smtClean="0"/>
              <a:t>in </a:t>
            </a:r>
            <a:r>
              <a:rPr lang="en-US" sz="2400" dirty="0"/>
              <a:t>order to download project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From Project Dashboard, select project from dropdown list for which you wish to download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From menu tabs (black bar) click  “Downloads”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6324600" y="76200"/>
            <a:ext cx="838200" cy="3810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15200" y="838200"/>
            <a:ext cx="1447800" cy="457200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6600" y="773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81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2313" y="2685391"/>
            <a:ext cx="7772400" cy="2039009"/>
          </a:xfrm>
          <a:prstGeom prst="rect">
            <a:avLst/>
          </a:prstGeom>
        </p:spPr>
        <p:txBody>
          <a:bodyPr/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r>
              <a:rPr lang="en-US" dirty="0" smtClean="0"/>
              <a:t>Downloading Data: specifying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22025</TotalTime>
  <Words>1920</Words>
  <Application>Microsoft Office PowerPoint</Application>
  <PresentationFormat>On-screen Show (4:3)</PresentationFormat>
  <Paragraphs>221</Paragraphs>
  <Slides>51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Candara</vt:lpstr>
      <vt:lpstr>Wingdings 2</vt:lpstr>
      <vt:lpstr>Human</vt:lpstr>
      <vt:lpstr>Integrated Waterbird Management &amp; Monitoring (IWMM)      </vt:lpstr>
      <vt:lpstr>Topics</vt:lpstr>
      <vt:lpstr>Review of IWMM Database</vt:lpstr>
      <vt:lpstr>A note on login and user interface issues</vt:lpstr>
      <vt:lpstr>Review of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Reports</vt:lpstr>
      <vt:lpstr>PowerPoint Presentation</vt:lpstr>
      <vt:lpstr>PowerPoint Presentation</vt:lpstr>
      <vt:lpstr>PowerPoint Presentation</vt:lpstr>
      <vt:lpstr>PowerPoint Presentation</vt:lpstr>
      <vt:lpstr>Generating a Bird Survey Report: Specify Criteria</vt:lpstr>
      <vt:lpstr>Bird Survey Report:  Specify Grouping Options</vt:lpstr>
      <vt:lpstr>Bird Survey Report:  Data and Format Availability</vt:lpstr>
      <vt:lpstr>Example Bird Survey Report: Tables</vt:lpstr>
      <vt:lpstr>Example Bird Survey Report: Tables</vt:lpstr>
      <vt:lpstr>Example Bird Survey Report: Tables</vt:lpstr>
      <vt:lpstr>PowerPoint Presentation</vt:lpstr>
      <vt:lpstr>Generating a Unit Conditions Report: Specify Criteria</vt:lpstr>
      <vt:lpstr>Unit Conditions Report:  Data and Format Availability</vt:lpstr>
      <vt:lpstr>Example Unit Conditions Report: Tables</vt:lpstr>
      <vt:lpstr>PowerPoint Presentation</vt:lpstr>
      <vt:lpstr>Generating a Bird Use Days Report: Specify criteria</vt:lpstr>
      <vt:lpstr>Bird Use Days Report:  Specify Grouping Options</vt:lpstr>
      <vt:lpstr>Bird Use Days Report:  Data and Format Availability</vt:lpstr>
      <vt:lpstr>Example Bird-Use-Days Report: Tables</vt:lpstr>
      <vt:lpstr>Example Bird-Use-Days Report: Tables</vt:lpstr>
      <vt:lpstr>Example Bird-Use-Days Report: Migration Curve</vt:lpstr>
      <vt:lpstr>Example Bird-Use-Days Report: Migration Curve</vt:lpstr>
      <vt:lpstr>Example Bird-Use-Days Report: Migration Curve</vt:lpstr>
      <vt:lpstr>Example Bird-Use-Days Report: Migration Curve</vt:lpstr>
      <vt:lpstr>PowerPoint Presentation</vt:lpstr>
      <vt:lpstr>PowerPoint Presentation</vt:lpstr>
      <vt:lpstr>Unit Conditions Report:  Data and Format Availability</vt:lpstr>
      <vt:lpstr>Example Vegetation Survey Report: Tables</vt:lpstr>
      <vt:lpstr>Example Vegetation Survey Report: Tables</vt:lpstr>
      <vt:lpstr>Example Vegetation Survey Report: Tables</vt:lpstr>
      <vt:lpstr>Example Vegetation Survey Report: Dominance Graphic</vt:lpstr>
      <vt:lpstr>PowerPoint Presentation</vt:lpstr>
    </vt:vector>
  </TitlesOfParts>
  <Company>U.S. Fish &amp; Wildlife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Loges</dc:creator>
  <cp:lastModifiedBy>Wires, Linda R</cp:lastModifiedBy>
  <cp:revision>560</cp:revision>
  <cp:lastPrinted>2013-04-30T21:18:39Z</cp:lastPrinted>
  <dcterms:created xsi:type="dcterms:W3CDTF">2012-06-22T14:05:35Z</dcterms:created>
  <dcterms:modified xsi:type="dcterms:W3CDTF">2017-09-07T18:28:13Z</dcterms:modified>
</cp:coreProperties>
</file>